
<file path=[Content_Types].xml><?xml version="1.0" encoding="utf-8"?>
<Types xmlns="http://schemas.openxmlformats.org/package/2006/content-types">
  <Default Extension="jpeg" ContentType="image/jpeg"/>
  <Default Extension="jpg" ContentType="image/jp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542" r:id="rId4"/>
    <p:sldId id="543" r:id="rId5"/>
    <p:sldId id="540" r:id="rId6"/>
    <p:sldId id="544" r:id="rId7"/>
    <p:sldId id="260" r:id="rId8"/>
    <p:sldId id="541" r:id="rId9"/>
    <p:sldId id="539" r:id="rId10"/>
    <p:sldId id="545" r:id="rId11"/>
    <p:sldId id="262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88"/>
    <p:restoredTop sz="96341"/>
  </p:normalViewPr>
  <p:slideViewPr>
    <p:cSldViewPr snapToGrid="0" snapToObjects="1">
      <p:cViewPr varScale="1">
        <p:scale>
          <a:sx n="127" d="100"/>
          <a:sy n="127" d="100"/>
        </p:scale>
        <p:origin x="21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4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Dinámica de conflictos</a:t>
            </a:r>
            <a:r>
              <a:rPr lang="es-MX" baseline="0"/>
              <a:t> en Colombia</a:t>
            </a:r>
            <a:endParaRPr lang="es-MX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Combates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Hoja1!$C$2:$AG$2</c:f>
              <c:numCache>
                <c:formatCode>General</c:formatCode>
                <c:ptCount val="3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</c:numCache>
            </c:numRef>
          </c:cat>
          <c:val>
            <c:numRef>
              <c:f>Hoja1!$C$3:$AG$3</c:f>
              <c:numCache>
                <c:formatCode>General</c:formatCode>
                <c:ptCount val="31"/>
                <c:pt idx="0">
                  <c:v>34</c:v>
                </c:pt>
                <c:pt idx="1">
                  <c:v>121</c:v>
                </c:pt>
                <c:pt idx="2">
                  <c:v>102</c:v>
                </c:pt>
                <c:pt idx="3">
                  <c:v>82</c:v>
                </c:pt>
                <c:pt idx="4">
                  <c:v>90</c:v>
                </c:pt>
                <c:pt idx="5">
                  <c:v>100</c:v>
                </c:pt>
                <c:pt idx="6">
                  <c:v>109</c:v>
                </c:pt>
                <c:pt idx="7">
                  <c:v>121</c:v>
                </c:pt>
                <c:pt idx="8">
                  <c:v>141</c:v>
                </c:pt>
                <c:pt idx="9">
                  <c:v>150</c:v>
                </c:pt>
                <c:pt idx="10">
                  <c:v>160</c:v>
                </c:pt>
                <c:pt idx="11">
                  <c:v>172</c:v>
                </c:pt>
                <c:pt idx="12">
                  <c:v>314</c:v>
                </c:pt>
                <c:pt idx="13">
                  <c:v>345</c:v>
                </c:pt>
                <c:pt idx="14">
                  <c:v>200</c:v>
                </c:pt>
                <c:pt idx="15">
                  <c:v>207</c:v>
                </c:pt>
                <c:pt idx="16">
                  <c:v>201</c:v>
                </c:pt>
                <c:pt idx="17">
                  <c:v>145</c:v>
                </c:pt>
                <c:pt idx="18">
                  <c:v>132</c:v>
                </c:pt>
                <c:pt idx="19">
                  <c:v>140</c:v>
                </c:pt>
                <c:pt idx="20">
                  <c:v>132</c:v>
                </c:pt>
                <c:pt idx="21">
                  <c:v>200</c:v>
                </c:pt>
                <c:pt idx="22">
                  <c:v>182</c:v>
                </c:pt>
                <c:pt idx="23">
                  <c:v>91</c:v>
                </c:pt>
                <c:pt idx="24">
                  <c:v>13</c:v>
                </c:pt>
                <c:pt idx="25">
                  <c:v>24</c:v>
                </c:pt>
                <c:pt idx="26">
                  <c:v>14</c:v>
                </c:pt>
                <c:pt idx="27">
                  <c:v>21</c:v>
                </c:pt>
                <c:pt idx="28">
                  <c:v>61</c:v>
                </c:pt>
                <c:pt idx="29">
                  <c:v>68</c:v>
                </c:pt>
                <c:pt idx="30">
                  <c:v>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54-D146-947A-FD4F41426066}"/>
            </c:ext>
          </c:extLst>
        </c:ser>
        <c:ser>
          <c:idx val="1"/>
          <c:order val="1"/>
          <c:tx>
            <c:strRef>
              <c:f>Hoja1!$B$4</c:f>
              <c:strCache>
                <c:ptCount val="1"/>
                <c:pt idx="0">
                  <c:v>Acciones armadas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Hoja1!$C$2:$AG$2</c:f>
              <c:numCache>
                <c:formatCode>General</c:formatCode>
                <c:ptCount val="3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</c:numCache>
            </c:numRef>
          </c:cat>
          <c:val>
            <c:numRef>
              <c:f>Hoja1!$C$4:$AG$4</c:f>
              <c:numCache>
                <c:formatCode>General</c:formatCode>
                <c:ptCount val="31"/>
                <c:pt idx="0">
                  <c:v>31</c:v>
                </c:pt>
                <c:pt idx="1">
                  <c:v>120</c:v>
                </c:pt>
                <c:pt idx="2">
                  <c:v>131</c:v>
                </c:pt>
                <c:pt idx="3">
                  <c:v>160</c:v>
                </c:pt>
                <c:pt idx="4">
                  <c:v>160</c:v>
                </c:pt>
                <c:pt idx="5">
                  <c:v>154</c:v>
                </c:pt>
                <c:pt idx="6">
                  <c:v>161</c:v>
                </c:pt>
                <c:pt idx="7">
                  <c:v>159</c:v>
                </c:pt>
                <c:pt idx="8">
                  <c:v>135</c:v>
                </c:pt>
                <c:pt idx="9">
                  <c:v>150</c:v>
                </c:pt>
                <c:pt idx="10">
                  <c:v>200</c:v>
                </c:pt>
                <c:pt idx="11">
                  <c:v>538</c:v>
                </c:pt>
                <c:pt idx="12">
                  <c:v>600</c:v>
                </c:pt>
                <c:pt idx="13">
                  <c:v>786</c:v>
                </c:pt>
                <c:pt idx="14">
                  <c:v>597</c:v>
                </c:pt>
                <c:pt idx="15">
                  <c:v>801</c:v>
                </c:pt>
                <c:pt idx="16">
                  <c:v>901</c:v>
                </c:pt>
                <c:pt idx="17">
                  <c:v>921</c:v>
                </c:pt>
                <c:pt idx="18">
                  <c:v>502</c:v>
                </c:pt>
                <c:pt idx="19">
                  <c:v>432</c:v>
                </c:pt>
                <c:pt idx="20">
                  <c:v>401</c:v>
                </c:pt>
                <c:pt idx="21">
                  <c:v>412</c:v>
                </c:pt>
                <c:pt idx="22">
                  <c:v>429</c:v>
                </c:pt>
                <c:pt idx="23">
                  <c:v>400</c:v>
                </c:pt>
                <c:pt idx="24">
                  <c:v>201</c:v>
                </c:pt>
                <c:pt idx="25">
                  <c:v>118</c:v>
                </c:pt>
                <c:pt idx="26">
                  <c:v>65</c:v>
                </c:pt>
                <c:pt idx="27">
                  <c:v>71</c:v>
                </c:pt>
                <c:pt idx="28">
                  <c:v>82</c:v>
                </c:pt>
                <c:pt idx="29">
                  <c:v>101</c:v>
                </c:pt>
                <c:pt idx="30">
                  <c:v>103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54-D146-947A-FD4F41426066}"/>
            </c:ext>
          </c:extLst>
        </c:ser>
        <c:ser>
          <c:idx val="2"/>
          <c:order val="2"/>
          <c:tx>
            <c:strRef>
              <c:f>Hoja1!$B$5</c:f>
              <c:strCache>
                <c:ptCount val="1"/>
                <c:pt idx="0">
                  <c:v>Conflictos socio-ambientales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Hoja1!$C$2:$AG$2</c:f>
              <c:numCache>
                <c:formatCode>General</c:formatCode>
                <c:ptCount val="3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</c:numCache>
            </c:numRef>
          </c:cat>
          <c:val>
            <c:numRef>
              <c:f>Hoja1!$C$5:$AG$5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2</c:v>
                </c:pt>
                <c:pt idx="20">
                  <c:v>4</c:v>
                </c:pt>
                <c:pt idx="21">
                  <c:v>5</c:v>
                </c:pt>
                <c:pt idx="22">
                  <c:v>12</c:v>
                </c:pt>
                <c:pt idx="23">
                  <c:v>31</c:v>
                </c:pt>
                <c:pt idx="24">
                  <c:v>54</c:v>
                </c:pt>
                <c:pt idx="25">
                  <c:v>91</c:v>
                </c:pt>
                <c:pt idx="26">
                  <c:v>102</c:v>
                </c:pt>
                <c:pt idx="27">
                  <c:v>111</c:v>
                </c:pt>
                <c:pt idx="28">
                  <c:v>126</c:v>
                </c:pt>
                <c:pt idx="29">
                  <c:v>129</c:v>
                </c:pt>
                <c:pt idx="30">
                  <c:v>133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E54-D146-947A-FD4F414260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95280"/>
        <c:axId val="461129296"/>
      </c:lineChart>
      <c:catAx>
        <c:axId val="42389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61129296"/>
        <c:crosses val="autoZero"/>
        <c:auto val="1"/>
        <c:lblAlgn val="ctr"/>
        <c:lblOffset val="100"/>
        <c:noMultiLvlLbl val="0"/>
      </c:catAx>
      <c:valAx>
        <c:axId val="461129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2389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sz="1800" b="0" i="0" baseline="0">
                <a:effectLst/>
              </a:rPr>
              <a:t>Cambio anual CO2 (ppm)</a:t>
            </a:r>
            <a:endParaRPr lang="es-CO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Hoja2!$G$6:$G$16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Hoja2!$F$6:$F$16</c:f>
              <c:numCache>
                <c:formatCode>General</c:formatCode>
                <c:ptCount val="11"/>
                <c:pt idx="0">
                  <c:v>-4.9199999999999591</c:v>
                </c:pt>
                <c:pt idx="1">
                  <c:v>8.0499999999999545</c:v>
                </c:pt>
                <c:pt idx="2">
                  <c:v>2.5</c:v>
                </c:pt>
                <c:pt idx="3">
                  <c:v>2.4900000000000091</c:v>
                </c:pt>
                <c:pt idx="4">
                  <c:v>2.1000000000000227</c:v>
                </c:pt>
                <c:pt idx="5">
                  <c:v>2.9300000000000068</c:v>
                </c:pt>
                <c:pt idx="6">
                  <c:v>2.6100000000000136</c:v>
                </c:pt>
                <c:pt idx="7">
                  <c:v>2.339999999999975</c:v>
                </c:pt>
                <c:pt idx="8">
                  <c:v>2.2799999999999727</c:v>
                </c:pt>
                <c:pt idx="9">
                  <c:v>2.6700000000000159</c:v>
                </c:pt>
                <c:pt idx="10">
                  <c:v>4.4700000000000273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3B-1443-8E44-F9E121DE37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6466479"/>
        <c:axId val="321461327"/>
      </c:barChart>
      <c:catAx>
        <c:axId val="406466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1461327"/>
        <c:crosses val="autoZero"/>
        <c:auto val="1"/>
        <c:lblAlgn val="ctr"/>
        <c:lblOffset val="100"/>
        <c:noMultiLvlLbl val="0"/>
      </c:catAx>
      <c:valAx>
        <c:axId val="321461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6466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87602-0879-AF4A-846C-2380FD67D02C}" type="doc">
      <dgm:prSet loTypeId="urn:microsoft.com/office/officeart/2005/8/layout/hProcess10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B54143C-367C-BF43-9F68-C058A4088CD6}">
      <dgm:prSet phldrT="[Texto]"/>
      <dgm:spPr/>
      <dgm:t>
        <a:bodyPr/>
        <a:lstStyle/>
        <a:p>
          <a:endParaRPr lang="es-MX" dirty="0"/>
        </a:p>
        <a:p>
          <a:r>
            <a:rPr lang="es-MX" dirty="0"/>
            <a:t>Conflicto armado</a:t>
          </a:r>
        </a:p>
      </dgm:t>
    </dgm:pt>
    <dgm:pt modelId="{69E91839-A1C0-3F48-9258-6689E56D6031}" type="parTrans" cxnId="{88EF275A-91E7-A043-B0F4-6CB4A17E4364}">
      <dgm:prSet/>
      <dgm:spPr/>
      <dgm:t>
        <a:bodyPr/>
        <a:lstStyle/>
        <a:p>
          <a:endParaRPr lang="es-MX"/>
        </a:p>
      </dgm:t>
    </dgm:pt>
    <dgm:pt modelId="{09287430-2C73-C743-89F6-2702C3E8D846}" type="sibTrans" cxnId="{88EF275A-91E7-A043-B0F4-6CB4A17E4364}">
      <dgm:prSet/>
      <dgm:spPr/>
      <dgm:t>
        <a:bodyPr/>
        <a:lstStyle/>
        <a:p>
          <a:endParaRPr lang="es-MX"/>
        </a:p>
      </dgm:t>
    </dgm:pt>
    <dgm:pt modelId="{AAF3B092-5091-2748-8BEF-55415CA58D15}">
      <dgm:prSet phldrT="[Texto]"/>
      <dgm:spPr/>
      <dgm:t>
        <a:bodyPr/>
        <a:lstStyle/>
        <a:p>
          <a:endParaRPr lang="es-MX" dirty="0"/>
        </a:p>
        <a:p>
          <a:r>
            <a:rPr lang="es-MX" dirty="0"/>
            <a:t>Conflictos socio-ambientales</a:t>
          </a:r>
        </a:p>
      </dgm:t>
    </dgm:pt>
    <dgm:pt modelId="{4268493C-6251-7D4D-8D86-5A9DF7A9D9BA}" type="parTrans" cxnId="{E1D7BD61-C34E-3F43-914D-4F80A56BC77A}">
      <dgm:prSet/>
      <dgm:spPr/>
      <dgm:t>
        <a:bodyPr/>
        <a:lstStyle/>
        <a:p>
          <a:endParaRPr lang="es-MX"/>
        </a:p>
      </dgm:t>
    </dgm:pt>
    <dgm:pt modelId="{EDCFD42F-2269-5D46-BDFA-1529A2817D0C}" type="sibTrans" cxnId="{E1D7BD61-C34E-3F43-914D-4F80A56BC77A}">
      <dgm:prSet/>
      <dgm:spPr/>
      <dgm:t>
        <a:bodyPr/>
        <a:lstStyle/>
        <a:p>
          <a:endParaRPr lang="es-MX"/>
        </a:p>
      </dgm:t>
    </dgm:pt>
    <dgm:pt modelId="{24701953-9F3B-F44C-834B-1F06B3499852}" type="pres">
      <dgm:prSet presAssocID="{46987602-0879-AF4A-846C-2380FD67D02C}" presName="Name0" presStyleCnt="0">
        <dgm:presLayoutVars>
          <dgm:dir/>
          <dgm:resizeHandles val="exact"/>
        </dgm:presLayoutVars>
      </dgm:prSet>
      <dgm:spPr/>
    </dgm:pt>
    <dgm:pt modelId="{3468544E-5C1E-6B46-9C68-BE4DD4AB18BC}" type="pres">
      <dgm:prSet presAssocID="{FB54143C-367C-BF43-9F68-C058A4088CD6}" presName="composite" presStyleCnt="0"/>
      <dgm:spPr/>
    </dgm:pt>
    <dgm:pt modelId="{3DA0E29F-5770-8346-A6A7-CE9B9FD96776}" type="pres">
      <dgm:prSet presAssocID="{FB54143C-367C-BF43-9F68-C058A4088CD6}" presName="imagSh" presStyleLbl="bgImgPlace1" presStyleIdx="0" presStyleCnt="2"/>
      <dgm:spPr/>
    </dgm:pt>
    <dgm:pt modelId="{5311832C-7A51-BE4C-8A0E-EFF86F2A628A}" type="pres">
      <dgm:prSet presAssocID="{FB54143C-367C-BF43-9F68-C058A4088CD6}" presName="txNode" presStyleLbl="node1" presStyleIdx="0" presStyleCnt="2" custLinFactNeighborX="-1097" custLinFactNeighborY="29853">
        <dgm:presLayoutVars>
          <dgm:bulletEnabled val="1"/>
        </dgm:presLayoutVars>
      </dgm:prSet>
      <dgm:spPr/>
    </dgm:pt>
    <dgm:pt modelId="{0AE152A5-91D9-9D4A-93D5-B49B51BBF94C}" type="pres">
      <dgm:prSet presAssocID="{09287430-2C73-C743-89F6-2702C3E8D846}" presName="sibTrans" presStyleLbl="sibTrans2D1" presStyleIdx="0" presStyleCnt="1"/>
      <dgm:spPr/>
    </dgm:pt>
    <dgm:pt modelId="{97EEA204-D912-A041-8393-2C3671D84A87}" type="pres">
      <dgm:prSet presAssocID="{09287430-2C73-C743-89F6-2702C3E8D846}" presName="connTx" presStyleLbl="sibTrans2D1" presStyleIdx="0" presStyleCnt="1"/>
      <dgm:spPr/>
    </dgm:pt>
    <dgm:pt modelId="{FCF83454-98F3-E04A-A016-209F62AE9727}" type="pres">
      <dgm:prSet presAssocID="{AAF3B092-5091-2748-8BEF-55415CA58D15}" presName="composite" presStyleCnt="0"/>
      <dgm:spPr/>
    </dgm:pt>
    <dgm:pt modelId="{00A19328-A351-AF4D-B9AD-131F99C5F7F4}" type="pres">
      <dgm:prSet presAssocID="{AAF3B092-5091-2748-8BEF-55415CA58D15}" presName="imagSh" presStyleLbl="bgImgPlace1" presStyleIdx="1" presStyleCnt="2"/>
      <dgm:spPr/>
    </dgm:pt>
    <dgm:pt modelId="{826163CE-47F8-6D48-A65F-BD67155F9EC1}" type="pres">
      <dgm:prSet presAssocID="{AAF3B092-5091-2748-8BEF-55415CA58D15}" presName="txNode" presStyleLbl="node1" presStyleIdx="1" presStyleCnt="2">
        <dgm:presLayoutVars>
          <dgm:bulletEnabled val="1"/>
        </dgm:presLayoutVars>
      </dgm:prSet>
      <dgm:spPr/>
    </dgm:pt>
  </dgm:ptLst>
  <dgm:cxnLst>
    <dgm:cxn modelId="{235F811E-E07F-5544-B7E7-F0EF8C43D262}" type="presOf" srcId="{09287430-2C73-C743-89F6-2702C3E8D846}" destId="{97EEA204-D912-A041-8393-2C3671D84A87}" srcOrd="1" destOrd="0" presId="urn:microsoft.com/office/officeart/2005/8/layout/hProcess10"/>
    <dgm:cxn modelId="{97CA3F5E-C6F5-D44D-A337-6A8DF02D9ABB}" type="presOf" srcId="{FB54143C-367C-BF43-9F68-C058A4088CD6}" destId="{5311832C-7A51-BE4C-8A0E-EFF86F2A628A}" srcOrd="0" destOrd="0" presId="urn:microsoft.com/office/officeart/2005/8/layout/hProcess10"/>
    <dgm:cxn modelId="{E1D7BD61-C34E-3F43-914D-4F80A56BC77A}" srcId="{46987602-0879-AF4A-846C-2380FD67D02C}" destId="{AAF3B092-5091-2748-8BEF-55415CA58D15}" srcOrd="1" destOrd="0" parTransId="{4268493C-6251-7D4D-8D86-5A9DF7A9D9BA}" sibTransId="{EDCFD42F-2269-5D46-BDFA-1529A2817D0C}"/>
    <dgm:cxn modelId="{977A8966-29D1-4C43-9D75-0C0FF7C00A72}" type="presOf" srcId="{09287430-2C73-C743-89F6-2702C3E8D846}" destId="{0AE152A5-91D9-9D4A-93D5-B49B51BBF94C}" srcOrd="0" destOrd="0" presId="urn:microsoft.com/office/officeart/2005/8/layout/hProcess10"/>
    <dgm:cxn modelId="{88EF275A-91E7-A043-B0F4-6CB4A17E4364}" srcId="{46987602-0879-AF4A-846C-2380FD67D02C}" destId="{FB54143C-367C-BF43-9F68-C058A4088CD6}" srcOrd="0" destOrd="0" parTransId="{69E91839-A1C0-3F48-9258-6689E56D6031}" sibTransId="{09287430-2C73-C743-89F6-2702C3E8D846}"/>
    <dgm:cxn modelId="{80750790-ED6F-6B41-AF41-2B1CD5040D64}" type="presOf" srcId="{46987602-0879-AF4A-846C-2380FD67D02C}" destId="{24701953-9F3B-F44C-834B-1F06B3499852}" srcOrd="0" destOrd="0" presId="urn:microsoft.com/office/officeart/2005/8/layout/hProcess10"/>
    <dgm:cxn modelId="{147EC2A2-354B-C741-9ACB-E4DF26739971}" type="presOf" srcId="{AAF3B092-5091-2748-8BEF-55415CA58D15}" destId="{826163CE-47F8-6D48-A65F-BD67155F9EC1}" srcOrd="0" destOrd="0" presId="urn:microsoft.com/office/officeart/2005/8/layout/hProcess10"/>
    <dgm:cxn modelId="{F25C0626-EA86-C642-AC6F-3AFC1114CBDB}" type="presParOf" srcId="{24701953-9F3B-F44C-834B-1F06B3499852}" destId="{3468544E-5C1E-6B46-9C68-BE4DD4AB18BC}" srcOrd="0" destOrd="0" presId="urn:microsoft.com/office/officeart/2005/8/layout/hProcess10"/>
    <dgm:cxn modelId="{2627B2B4-DB7C-F342-B18B-B13D22D72BDE}" type="presParOf" srcId="{3468544E-5C1E-6B46-9C68-BE4DD4AB18BC}" destId="{3DA0E29F-5770-8346-A6A7-CE9B9FD96776}" srcOrd="0" destOrd="0" presId="urn:microsoft.com/office/officeart/2005/8/layout/hProcess10"/>
    <dgm:cxn modelId="{2E702CB5-0F9D-104C-9966-46E97D28246B}" type="presParOf" srcId="{3468544E-5C1E-6B46-9C68-BE4DD4AB18BC}" destId="{5311832C-7A51-BE4C-8A0E-EFF86F2A628A}" srcOrd="1" destOrd="0" presId="urn:microsoft.com/office/officeart/2005/8/layout/hProcess10"/>
    <dgm:cxn modelId="{865499D9-ADBB-0649-84EB-3CB19150A9B7}" type="presParOf" srcId="{24701953-9F3B-F44C-834B-1F06B3499852}" destId="{0AE152A5-91D9-9D4A-93D5-B49B51BBF94C}" srcOrd="1" destOrd="0" presId="urn:microsoft.com/office/officeart/2005/8/layout/hProcess10"/>
    <dgm:cxn modelId="{8A984992-0ED0-2E4C-9E6D-FCBC0F3E3EA2}" type="presParOf" srcId="{0AE152A5-91D9-9D4A-93D5-B49B51BBF94C}" destId="{97EEA204-D912-A041-8393-2C3671D84A87}" srcOrd="0" destOrd="0" presId="urn:microsoft.com/office/officeart/2005/8/layout/hProcess10"/>
    <dgm:cxn modelId="{3908822E-3CA0-5A43-844F-0E2BED1AF187}" type="presParOf" srcId="{24701953-9F3B-F44C-834B-1F06B3499852}" destId="{FCF83454-98F3-E04A-A016-209F62AE9727}" srcOrd="2" destOrd="0" presId="urn:microsoft.com/office/officeart/2005/8/layout/hProcess10"/>
    <dgm:cxn modelId="{9F542A45-EBA7-104A-A614-170998C714BF}" type="presParOf" srcId="{FCF83454-98F3-E04A-A016-209F62AE9727}" destId="{00A19328-A351-AF4D-B9AD-131F99C5F7F4}" srcOrd="0" destOrd="0" presId="urn:microsoft.com/office/officeart/2005/8/layout/hProcess10"/>
    <dgm:cxn modelId="{0693F9C9-5450-194C-A35F-52104EEB4BF5}" type="presParOf" srcId="{FCF83454-98F3-E04A-A016-209F62AE9727}" destId="{826163CE-47F8-6D48-A65F-BD67155F9EC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0E29F-5770-8346-A6A7-CE9B9FD96776}">
      <dsp:nvSpPr>
        <dsp:cNvPr id="0" name=""/>
        <dsp:cNvSpPr/>
      </dsp:nvSpPr>
      <dsp:spPr>
        <a:xfrm>
          <a:off x="4353" y="0"/>
          <a:ext cx="3872595" cy="271958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11832C-7A51-BE4C-8A0E-EFF86F2A628A}">
      <dsp:nvSpPr>
        <dsp:cNvPr id="0" name=""/>
        <dsp:cNvSpPr/>
      </dsp:nvSpPr>
      <dsp:spPr>
        <a:xfrm>
          <a:off x="592294" y="1631751"/>
          <a:ext cx="3872595" cy="2719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4000" kern="1200" dirty="0"/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 dirty="0"/>
            <a:t>Conflicto armado</a:t>
          </a:r>
        </a:p>
      </dsp:txBody>
      <dsp:txXfrm>
        <a:off x="671948" y="1711405"/>
        <a:ext cx="3713287" cy="2560278"/>
      </dsp:txXfrm>
    </dsp:sp>
    <dsp:sp modelId="{0AE152A5-91D9-9D4A-93D5-B49B51BBF94C}">
      <dsp:nvSpPr>
        <dsp:cNvPr id="0" name=""/>
        <dsp:cNvSpPr/>
      </dsp:nvSpPr>
      <dsp:spPr>
        <a:xfrm>
          <a:off x="4622896" y="894527"/>
          <a:ext cx="745947" cy="9305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200" kern="1200"/>
        </a:p>
      </dsp:txBody>
      <dsp:txXfrm>
        <a:off x="4622896" y="1080633"/>
        <a:ext cx="522163" cy="558318"/>
      </dsp:txXfrm>
    </dsp:sp>
    <dsp:sp modelId="{00A19328-A351-AF4D-B9AD-131F99C5F7F4}">
      <dsp:nvSpPr>
        <dsp:cNvPr id="0" name=""/>
        <dsp:cNvSpPr/>
      </dsp:nvSpPr>
      <dsp:spPr>
        <a:xfrm>
          <a:off x="6008227" y="0"/>
          <a:ext cx="3872595" cy="271958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163CE-47F8-6D48-A65F-BD67155F9EC1}">
      <dsp:nvSpPr>
        <dsp:cNvPr id="0" name=""/>
        <dsp:cNvSpPr/>
      </dsp:nvSpPr>
      <dsp:spPr>
        <a:xfrm>
          <a:off x="6638650" y="1631751"/>
          <a:ext cx="3872595" cy="2719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4000" kern="1200" dirty="0"/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 dirty="0"/>
            <a:t>Conflictos socio-ambientales</a:t>
          </a:r>
        </a:p>
      </dsp:txBody>
      <dsp:txXfrm>
        <a:off x="6718304" y="1711405"/>
        <a:ext cx="3713287" cy="2560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EF6148-5E0B-8848-9254-96672B038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E847FA3-7C2A-0244-8804-BD70A499A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C61EE9-F620-7140-B67B-1508B8DC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5CE7-EA7E-1344-9B41-A4B9902E41B5}" type="datetimeFigureOut">
              <a:rPr lang="es-CO" smtClean="0"/>
              <a:t>27/08/2021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2920BB-D8EF-8B47-A853-D54A7BD3F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F55A7A-135E-724A-9A33-A1023A84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663C-2F64-304E-A7FF-9BCA38C91CB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520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7E0B18-6F92-1543-AA60-B17EBF8B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CBB3223-2CF4-8448-8B37-B7348C35E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0FACA4-D467-624C-949B-51E07DA1A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5CE7-EA7E-1344-9B41-A4B9902E41B5}" type="datetimeFigureOut">
              <a:rPr lang="es-CO" smtClean="0"/>
              <a:t>27/08/2021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AD9AEA-9092-6246-940E-83D3B2DC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A0989D-9A7D-3B40-8992-A9FB696D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663C-2F64-304E-A7FF-9BCA38C91CB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2348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C091DB-5548-0641-90F1-7A2DD52FB4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62D1F0-32D4-164E-ACB5-8E6464B49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C37A2E-15C3-F94F-BD44-C0585A0B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5CE7-EA7E-1344-9B41-A4B9902E41B5}" type="datetimeFigureOut">
              <a:rPr lang="es-CO" smtClean="0"/>
              <a:t>27/08/2021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342D86-15BA-E84F-B3EC-97504946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DB88AA-1D85-8840-A50A-07D122252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663C-2F64-304E-A7FF-9BCA38C91CB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5439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88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A4761-7D79-D342-A3EE-658E909F1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07E221-94BC-6F47-9596-12F7D8076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9D5F89-8FE9-DC47-8AFA-850A2FA60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5CE7-EA7E-1344-9B41-A4B9902E41B5}" type="datetimeFigureOut">
              <a:rPr lang="es-CO" smtClean="0"/>
              <a:t>27/08/2021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50C25C-9058-B146-9948-B0D6CA5FA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DDA402-10B2-6549-8F45-E8BE882E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663C-2F64-304E-A7FF-9BCA38C91CB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70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DF35E6-027C-D34B-9C5F-857C664E7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75D7B1-5847-A146-929B-3CBCB252C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64BD-F96A-784C-88BB-C4AF49C8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5CE7-EA7E-1344-9B41-A4B9902E41B5}" type="datetimeFigureOut">
              <a:rPr lang="es-CO" smtClean="0"/>
              <a:t>27/08/2021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6B76FB-D571-2B4C-B1CF-DC573DFF5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5D93E8-EBCD-7D42-9B7A-E01083C64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663C-2F64-304E-A7FF-9BCA38C91CB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171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28BBA7-CC25-2540-958C-567932EA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6197EA-F0D3-534A-B0AB-C1658D995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E98849-7E10-EA47-B328-7DDE11A00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376E5C-922E-2E44-8F70-B8154FA1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5CE7-EA7E-1344-9B41-A4B9902E41B5}" type="datetimeFigureOut">
              <a:rPr lang="es-CO" smtClean="0"/>
              <a:t>27/08/2021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B34E0C-B9E0-5C45-A845-5C36FE49E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87B732-1469-6D4D-ABDA-707D5210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663C-2F64-304E-A7FF-9BCA38C91CB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311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0636B6-1718-8E4F-98A1-8C33A703F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371571-FF2B-B942-A545-E2B0C8465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C4E789-582F-F64D-8547-866B532AB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276827-BD6B-744E-8FB0-9D4B8F6AE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6F5FA5-4806-DF44-B3FB-FE3038CF5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9481908-A1FB-3D43-85EA-CE413491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5CE7-EA7E-1344-9B41-A4B9902E41B5}" type="datetimeFigureOut">
              <a:rPr lang="es-CO" smtClean="0"/>
              <a:t>27/08/2021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951488-2F06-C74F-8B86-EC2DCDB2A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5D46822-6EA1-7F44-A964-1CCAD2BF9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663C-2F64-304E-A7FF-9BCA38C91CB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9771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B677CB-0121-8246-B221-0BA210DEA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5F442F4-D58B-694A-86FE-E2836538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5CE7-EA7E-1344-9B41-A4B9902E41B5}" type="datetimeFigureOut">
              <a:rPr lang="es-CO" smtClean="0"/>
              <a:t>27/08/2021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607C0C0-7968-374E-A780-809A04F4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F74A64-CF7E-6C47-8B5F-07AB1660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663C-2F64-304E-A7FF-9BCA38C91CB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192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0FBDAB0-4D9D-264D-AB55-4CB0C8CF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5CE7-EA7E-1344-9B41-A4B9902E41B5}" type="datetimeFigureOut">
              <a:rPr lang="es-CO" smtClean="0"/>
              <a:t>27/08/2021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9057B78-2DD4-2647-894F-247158A9B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93339E-1134-534C-8B43-963F6CC36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663C-2F64-304E-A7FF-9BCA38C91CB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2146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E8DC5-E953-8246-804D-1FD3746E6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E34D53-B610-5740-B775-EF250674F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A65D75-42A6-5444-8CE2-DBF8DB14E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C60A7D-8E88-CB49-A731-52EAA0D4C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5CE7-EA7E-1344-9B41-A4B9902E41B5}" type="datetimeFigureOut">
              <a:rPr lang="es-CO" smtClean="0"/>
              <a:t>27/08/2021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31653C9-505F-5941-8E14-247617F01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9D6280-BBCE-8644-B1AE-DC03A995B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663C-2F64-304E-A7FF-9BCA38C91CB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7266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71DDEC-88A6-DB41-9DEF-16862A5EE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102766C-7593-124F-A022-844D9051E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936F38-A73B-EF45-A64C-E243A981B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49C576-6DFC-C044-9285-B7C06D1AB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5CE7-EA7E-1344-9B41-A4B9902E41B5}" type="datetimeFigureOut">
              <a:rPr lang="es-CO" smtClean="0"/>
              <a:t>27/08/2021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9DAA9C-F773-4242-8DC9-2E76BA66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E2F73F-75B3-0840-9E98-5A38DC9D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663C-2F64-304E-A7FF-9BCA38C91CB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950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53B441B-20C6-5F4F-920A-8B6B89F0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AD0730-CC13-AF41-AD3A-44179C997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7ACD50-DEAE-7F40-8061-E2A2FCF49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A5CE7-EA7E-1344-9B41-A4B9902E41B5}" type="datetimeFigureOut">
              <a:rPr lang="es-CO" smtClean="0"/>
              <a:t>27/08/2021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75FE31-0131-DB42-BC24-4344DFAAA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BFDE9F-7752-AE4E-8AAB-6D34AF651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5663C-2F64-304E-A7FF-9BCA38C91CB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737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tiff"/><Relationship Id="rId7" Type="http://schemas.openxmlformats.org/officeDocument/2006/relationships/diagramColors" Target="../diagrams/colors1.xm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jpeg"/><Relationship Id="rId4" Type="http://schemas.openxmlformats.org/officeDocument/2006/relationships/diagramData" Target="../diagrams/data1.xml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121561-392E-4887-9C1F-E06486064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F2E2D1-56AE-5248-A6A6-C6F7F0AAD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2321" y="102389"/>
            <a:ext cx="6755072" cy="21777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just"/>
            <a:r>
              <a:rPr lang="en-US" sz="40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DESARROLLO TERRITORIAL Y SOCIAL EN LA TRANSICIÓN ENERGÉTICA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1F5907-68FC-2E48-B76E-F5C0AFFEE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7" r="8316" b="1"/>
          <a:stretch/>
        </p:blipFill>
        <p:spPr>
          <a:xfrm>
            <a:off x="345140" y="841002"/>
            <a:ext cx="4827181" cy="2780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832FCCC-44A4-0F4D-B918-FBF038106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73" r="-1" b="-1"/>
          <a:stretch/>
        </p:blipFill>
        <p:spPr>
          <a:xfrm>
            <a:off x="643129" y="3429000"/>
            <a:ext cx="3785279" cy="3055738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9B3305F-FAD0-6342-8E7C-BB0525E35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5438" y="2519039"/>
            <a:ext cx="6681955" cy="3215796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 b="1" dirty="0"/>
              <a:t>Por:</a:t>
            </a:r>
            <a:r>
              <a:rPr lang="en-US" sz="2000" dirty="0"/>
              <a:t> Hernán Felipe Trujillo Quintero. </a:t>
            </a:r>
            <a:r>
              <a:rPr lang="en-US" sz="2000" dirty="0" err="1"/>
              <a:t>Profesor-investigador</a:t>
            </a:r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Facultad</a:t>
            </a:r>
            <a:r>
              <a:rPr lang="en-US" sz="2000" dirty="0"/>
              <a:t> de </a:t>
            </a:r>
            <a:r>
              <a:rPr lang="en-US" sz="2000" dirty="0" err="1"/>
              <a:t>Ciencias</a:t>
            </a:r>
            <a:r>
              <a:rPr lang="en-US" sz="2000" dirty="0"/>
              <a:t> </a:t>
            </a:r>
            <a:r>
              <a:rPr lang="en-US" sz="2000" dirty="0" err="1"/>
              <a:t>Económicas</a:t>
            </a:r>
            <a:r>
              <a:rPr lang="en-US" sz="2000" dirty="0"/>
              <a:t> y </a:t>
            </a:r>
            <a:r>
              <a:rPr lang="en-US" sz="2000" dirty="0" err="1"/>
              <a:t>Administrativas</a:t>
            </a:r>
            <a:r>
              <a:rPr lang="en-US" sz="2000" dirty="0"/>
              <a:t>, Universidad Católica de Colombia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Facultad</a:t>
            </a:r>
            <a:r>
              <a:rPr lang="en-US" sz="2000" dirty="0"/>
              <a:t> de Derecho, Uniagraria</a:t>
            </a:r>
          </a:p>
        </p:txBody>
      </p:sp>
    </p:spTree>
    <p:extLst>
      <p:ext uri="{BB962C8B-B14F-4D97-AF65-F5344CB8AC3E}">
        <p14:creationId xmlns:p14="http://schemas.microsoft.com/office/powerpoint/2010/main" val="3845294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29EF4B3B-789A-F045-8144-034E8224663F}"/>
              </a:ext>
            </a:extLst>
          </p:cNvPr>
          <p:cNvSpPr txBox="1">
            <a:spLocks/>
          </p:cNvSpPr>
          <p:nvPr/>
        </p:nvSpPr>
        <p:spPr>
          <a:xfrm>
            <a:off x="838200" y="164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Problemas y tensiones. Tensión modelo de desarrollo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0D9A4D8-BA07-BC4B-B249-0248F30A3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1693" r="3439" b="25624"/>
          <a:stretch/>
        </p:blipFill>
        <p:spPr>
          <a:xfrm>
            <a:off x="0" y="5850041"/>
            <a:ext cx="3792682" cy="103461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6A2D8C4-F6E2-0943-9483-5DF10322C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055" y="5036457"/>
            <a:ext cx="1780309" cy="1780309"/>
          </a:xfrm>
          <a:prstGeom prst="rect">
            <a:avLst/>
          </a:prstGeom>
        </p:spPr>
      </p:pic>
      <p:pic>
        <p:nvPicPr>
          <p:cNvPr id="5122" name="Picture 2" descr="Gobierno vs. Empresa, ¿pueden dirigirse de la misma forma? | 0800Flor">
            <a:extLst>
              <a:ext uri="{FF2B5EF4-FFF2-40B4-BE49-F238E27FC236}">
                <a16:creationId xmlns:a16="http://schemas.microsoft.com/office/drawing/2014/main" id="{20AE9AEE-3F05-AF40-AD1E-0447A4BF5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70" y="2593382"/>
            <a:ext cx="4305300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s el turismo una verdadera herramienta de desarrollo local? - Entorno  Turístico">
            <a:extLst>
              <a:ext uri="{FF2B5EF4-FFF2-40B4-BE49-F238E27FC236}">
                <a16:creationId xmlns:a16="http://schemas.microsoft.com/office/drawing/2014/main" id="{4CB8CAB4-08D3-9645-8D6D-D97B9F918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362200"/>
            <a:ext cx="3588026" cy="200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FD62C01C-545F-F24F-AF91-C1D82F44C91F}"/>
              </a:ext>
            </a:extLst>
          </p:cNvPr>
          <p:cNvSpPr txBox="1">
            <a:spLocks/>
          </p:cNvSpPr>
          <p:nvPr/>
        </p:nvSpPr>
        <p:spPr>
          <a:xfrm>
            <a:off x="1801070" y="5289918"/>
            <a:ext cx="8388894" cy="63669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Apuesta oficial					Apuesta local </a:t>
            </a:r>
          </a:p>
          <a:p>
            <a:pPr marL="514350" indent="-514350">
              <a:buFont typeface="+mj-lt"/>
              <a:buAutoNum type="arabicPeriod"/>
            </a:pPr>
            <a:endParaRPr lang="es-CO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BF481FF-E248-B044-96D2-B60C427E7F91}"/>
              </a:ext>
            </a:extLst>
          </p:cNvPr>
          <p:cNvSpPr/>
          <p:nvPr/>
        </p:nvSpPr>
        <p:spPr>
          <a:xfrm>
            <a:off x="5563259" y="2967335"/>
            <a:ext cx="10654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3463514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63547" y="1331317"/>
            <a:ext cx="2400300" cy="190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7830" y="1739519"/>
            <a:ext cx="2495549" cy="182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08189" y="1355662"/>
            <a:ext cx="2619374" cy="1743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71813" y="3209711"/>
            <a:ext cx="288290" cy="792480"/>
          </a:xfrm>
          <a:custGeom>
            <a:avLst/>
            <a:gdLst/>
            <a:ahLst/>
            <a:cxnLst/>
            <a:rect l="l" t="t" r="r" b="b"/>
            <a:pathLst>
              <a:path w="288289" h="792479">
                <a:moveTo>
                  <a:pt x="288035" y="648081"/>
                </a:moveTo>
                <a:lnTo>
                  <a:pt x="0" y="648081"/>
                </a:lnTo>
                <a:lnTo>
                  <a:pt x="144017" y="792099"/>
                </a:lnTo>
                <a:lnTo>
                  <a:pt x="288035" y="648081"/>
                </a:lnTo>
                <a:close/>
              </a:path>
              <a:path w="288289" h="792479">
                <a:moveTo>
                  <a:pt x="216027" y="0"/>
                </a:moveTo>
                <a:lnTo>
                  <a:pt x="72009" y="0"/>
                </a:lnTo>
                <a:lnTo>
                  <a:pt x="72009" y="648081"/>
                </a:lnTo>
                <a:lnTo>
                  <a:pt x="216027" y="648081"/>
                </a:lnTo>
                <a:lnTo>
                  <a:pt x="216027" y="0"/>
                </a:lnTo>
                <a:close/>
              </a:path>
            </a:pathLst>
          </a:custGeom>
          <a:solidFill>
            <a:srgbClr val="EFA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38166" y="3618358"/>
            <a:ext cx="311785" cy="890905"/>
          </a:xfrm>
          <a:custGeom>
            <a:avLst/>
            <a:gdLst/>
            <a:ahLst/>
            <a:cxnLst/>
            <a:rect l="l" t="t" r="r" b="b"/>
            <a:pathLst>
              <a:path w="311785" h="890904">
                <a:moveTo>
                  <a:pt x="311658" y="734949"/>
                </a:moveTo>
                <a:lnTo>
                  <a:pt x="0" y="734949"/>
                </a:lnTo>
                <a:lnTo>
                  <a:pt x="155829" y="890778"/>
                </a:lnTo>
                <a:lnTo>
                  <a:pt x="311658" y="734949"/>
                </a:lnTo>
                <a:close/>
              </a:path>
              <a:path w="311785" h="890904">
                <a:moveTo>
                  <a:pt x="233680" y="0"/>
                </a:moveTo>
                <a:lnTo>
                  <a:pt x="77850" y="0"/>
                </a:lnTo>
                <a:lnTo>
                  <a:pt x="77850" y="734949"/>
                </a:lnTo>
                <a:lnTo>
                  <a:pt x="233680" y="734949"/>
                </a:lnTo>
                <a:lnTo>
                  <a:pt x="233680" y="0"/>
                </a:lnTo>
                <a:close/>
              </a:path>
            </a:pathLst>
          </a:custGeom>
          <a:solidFill>
            <a:srgbClr val="EFA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80126" y="3594353"/>
            <a:ext cx="427990" cy="948690"/>
          </a:xfrm>
          <a:custGeom>
            <a:avLst/>
            <a:gdLst/>
            <a:ahLst/>
            <a:cxnLst/>
            <a:rect l="l" t="t" r="r" b="b"/>
            <a:pathLst>
              <a:path w="427989" h="948689">
                <a:moveTo>
                  <a:pt x="315722" y="0"/>
                </a:moveTo>
                <a:lnTo>
                  <a:pt x="111887" y="0"/>
                </a:lnTo>
                <a:lnTo>
                  <a:pt x="111887" y="734949"/>
                </a:lnTo>
                <a:lnTo>
                  <a:pt x="0" y="734949"/>
                </a:lnTo>
                <a:lnTo>
                  <a:pt x="213868" y="948690"/>
                </a:lnTo>
                <a:lnTo>
                  <a:pt x="254635" y="907923"/>
                </a:lnTo>
                <a:lnTo>
                  <a:pt x="213868" y="907923"/>
                </a:lnTo>
                <a:lnTo>
                  <a:pt x="69596" y="763778"/>
                </a:lnTo>
                <a:lnTo>
                  <a:pt x="140715" y="763778"/>
                </a:lnTo>
                <a:lnTo>
                  <a:pt x="140715" y="28829"/>
                </a:lnTo>
                <a:lnTo>
                  <a:pt x="315722" y="28829"/>
                </a:lnTo>
                <a:lnTo>
                  <a:pt x="315722" y="0"/>
                </a:lnTo>
                <a:close/>
              </a:path>
              <a:path w="427989" h="948689">
                <a:moveTo>
                  <a:pt x="315722" y="28829"/>
                </a:moveTo>
                <a:lnTo>
                  <a:pt x="286893" y="28829"/>
                </a:lnTo>
                <a:lnTo>
                  <a:pt x="286893" y="763778"/>
                </a:lnTo>
                <a:lnTo>
                  <a:pt x="358013" y="763778"/>
                </a:lnTo>
                <a:lnTo>
                  <a:pt x="213868" y="907923"/>
                </a:lnTo>
                <a:lnTo>
                  <a:pt x="254635" y="907923"/>
                </a:lnTo>
                <a:lnTo>
                  <a:pt x="427609" y="734949"/>
                </a:lnTo>
                <a:lnTo>
                  <a:pt x="315722" y="734949"/>
                </a:lnTo>
                <a:lnTo>
                  <a:pt x="315722" y="28829"/>
                </a:lnTo>
                <a:close/>
              </a:path>
              <a:path w="427989" h="948689">
                <a:moveTo>
                  <a:pt x="277368" y="38481"/>
                </a:moveTo>
                <a:lnTo>
                  <a:pt x="150240" y="38481"/>
                </a:lnTo>
                <a:lnTo>
                  <a:pt x="150240" y="773303"/>
                </a:lnTo>
                <a:lnTo>
                  <a:pt x="92710" y="773303"/>
                </a:lnTo>
                <a:lnTo>
                  <a:pt x="213868" y="894461"/>
                </a:lnTo>
                <a:lnTo>
                  <a:pt x="227442" y="880872"/>
                </a:lnTo>
                <a:lnTo>
                  <a:pt x="213868" y="880872"/>
                </a:lnTo>
                <a:lnTo>
                  <a:pt x="115950" y="782955"/>
                </a:lnTo>
                <a:lnTo>
                  <a:pt x="159893" y="782955"/>
                </a:lnTo>
                <a:lnTo>
                  <a:pt x="159893" y="48006"/>
                </a:lnTo>
                <a:lnTo>
                  <a:pt x="277368" y="48006"/>
                </a:lnTo>
                <a:lnTo>
                  <a:pt x="277368" y="38481"/>
                </a:lnTo>
                <a:close/>
              </a:path>
              <a:path w="427989" h="948689">
                <a:moveTo>
                  <a:pt x="277368" y="48006"/>
                </a:moveTo>
                <a:lnTo>
                  <a:pt x="267715" y="48006"/>
                </a:lnTo>
                <a:lnTo>
                  <a:pt x="267715" y="782955"/>
                </a:lnTo>
                <a:lnTo>
                  <a:pt x="311658" y="782955"/>
                </a:lnTo>
                <a:lnTo>
                  <a:pt x="213868" y="880872"/>
                </a:lnTo>
                <a:lnTo>
                  <a:pt x="227442" y="880872"/>
                </a:lnTo>
                <a:lnTo>
                  <a:pt x="334899" y="773303"/>
                </a:lnTo>
                <a:lnTo>
                  <a:pt x="277368" y="773303"/>
                </a:lnTo>
                <a:lnTo>
                  <a:pt x="277368" y="48006"/>
                </a:lnTo>
                <a:close/>
              </a:path>
            </a:pathLst>
          </a:custGeom>
          <a:solidFill>
            <a:srgbClr val="AF7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39775" y="3098737"/>
            <a:ext cx="311785" cy="890905"/>
          </a:xfrm>
          <a:custGeom>
            <a:avLst/>
            <a:gdLst/>
            <a:ahLst/>
            <a:cxnLst/>
            <a:rect l="l" t="t" r="r" b="b"/>
            <a:pathLst>
              <a:path w="311784" h="890904">
                <a:moveTo>
                  <a:pt x="311658" y="734821"/>
                </a:moveTo>
                <a:lnTo>
                  <a:pt x="0" y="734821"/>
                </a:lnTo>
                <a:lnTo>
                  <a:pt x="155828" y="890651"/>
                </a:lnTo>
                <a:lnTo>
                  <a:pt x="311658" y="734821"/>
                </a:lnTo>
                <a:close/>
              </a:path>
              <a:path w="311784" h="890904">
                <a:moveTo>
                  <a:pt x="233806" y="0"/>
                </a:moveTo>
                <a:lnTo>
                  <a:pt x="77977" y="0"/>
                </a:lnTo>
                <a:lnTo>
                  <a:pt x="77977" y="734821"/>
                </a:lnTo>
                <a:lnTo>
                  <a:pt x="233806" y="734821"/>
                </a:lnTo>
                <a:lnTo>
                  <a:pt x="233806" y="0"/>
                </a:lnTo>
                <a:close/>
              </a:path>
            </a:pathLst>
          </a:custGeom>
          <a:solidFill>
            <a:srgbClr val="EFA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50212" y="4002191"/>
            <a:ext cx="2466975" cy="18478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0280" y="4505135"/>
            <a:ext cx="2390775" cy="19145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84389" y="4010799"/>
            <a:ext cx="2466974" cy="18478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9EF4B3B-789A-F045-8144-034E8224663F}"/>
              </a:ext>
            </a:extLst>
          </p:cNvPr>
          <p:cNvSpPr txBox="1">
            <a:spLocks/>
          </p:cNvSpPr>
          <p:nvPr/>
        </p:nvSpPr>
        <p:spPr>
          <a:xfrm>
            <a:off x="838200" y="164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Problemas y tensiones. Efecto Halo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0D9A4D8-BA07-BC4B-B249-0248F30A3E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t="21693" r="3439" b="25624"/>
          <a:stretch/>
        </p:blipFill>
        <p:spPr>
          <a:xfrm>
            <a:off x="0" y="5850041"/>
            <a:ext cx="3792682" cy="103461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6A2D8C4-F6E2-0943-9483-5DF10322CD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7055" y="5036457"/>
            <a:ext cx="1780309" cy="17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20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DF8A09-66D1-6449-B4FB-B0AFECB0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s-CO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Agenda propuesta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A5452D-BED1-BF46-AAE7-A5921353A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CO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Conceptualización</a:t>
            </a:r>
          </a:p>
          <a:p>
            <a:pPr marL="514350" indent="-514350">
              <a:buFont typeface="+mj-lt"/>
              <a:buAutoNum type="arabicPeriod"/>
            </a:pPr>
            <a:endParaRPr lang="es-CO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CO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Contexto de la situación.</a:t>
            </a:r>
          </a:p>
          <a:p>
            <a:pPr marL="514350" indent="-514350">
              <a:buFont typeface="+mj-lt"/>
              <a:buAutoNum type="arabicPeriod"/>
            </a:pPr>
            <a:endParaRPr lang="es-CO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CO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Problemas y tensiones. </a:t>
            </a:r>
          </a:p>
          <a:p>
            <a:endParaRPr lang="es-CO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8A5FFB-6229-1F41-A266-41B16B44C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1693" r="3439" b="25624"/>
          <a:stretch/>
        </p:blipFill>
        <p:spPr>
          <a:xfrm>
            <a:off x="7083423" y="1241462"/>
            <a:ext cx="4397433" cy="119961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8E4A36-3536-DB4E-BFF4-732C51F88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829" y="3707894"/>
            <a:ext cx="2518756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41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CCD90-5ECE-AE4C-975E-F8AD6B85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Conceptualización. Generalidades</a:t>
            </a:r>
            <a:endParaRPr lang="es-CO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34A73C-1E4F-784A-B30A-57ABAFDBD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1693" r="3439" b="25624"/>
          <a:stretch/>
        </p:blipFill>
        <p:spPr>
          <a:xfrm>
            <a:off x="0" y="6008252"/>
            <a:ext cx="3114989" cy="8497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170756-AAF7-EB4A-BAB0-48612F2D7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182" y="83127"/>
            <a:ext cx="897081" cy="897081"/>
          </a:xfrm>
          <a:prstGeom prst="rect">
            <a:avLst/>
          </a:prstGeom>
        </p:spPr>
      </p:pic>
      <p:graphicFrame>
        <p:nvGraphicFramePr>
          <p:cNvPr id="9" name="Marcador de contenido 8">
            <a:extLst>
              <a:ext uri="{FF2B5EF4-FFF2-40B4-BE49-F238E27FC236}">
                <a16:creationId xmlns:a16="http://schemas.microsoft.com/office/drawing/2014/main" id="{26B78F08-D7CC-B84D-BADF-E11975DCC3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9638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Definición de guerrilla - Qué es, Significado y Concepto">
            <a:extLst>
              <a:ext uri="{FF2B5EF4-FFF2-40B4-BE49-F238E27FC236}">
                <a16:creationId xmlns:a16="http://schemas.microsoft.com/office/drawing/2014/main" id="{B12F174C-8135-2D47-85F0-3550201FD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3945835" cy="289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efinición de guerrilla - Qué es, Significado y Concepto">
            <a:extLst>
              <a:ext uri="{FF2B5EF4-FFF2-40B4-BE49-F238E27FC236}">
                <a16:creationId xmlns:a16="http://schemas.microsoft.com/office/drawing/2014/main" id="{584CA2F1-17A7-9445-81ED-9B6F7F4C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07442"/>
            <a:ext cx="3945835" cy="289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ás de 120 conflictos ambientales en México por explotación minera - NO A  LA MINA ESQUEL">
            <a:extLst>
              <a:ext uri="{FF2B5EF4-FFF2-40B4-BE49-F238E27FC236}">
                <a16:creationId xmlns:a16="http://schemas.microsoft.com/office/drawing/2014/main" id="{5E9D225D-DFBF-8D4D-8A63-4EA41D230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302" y="1407442"/>
            <a:ext cx="4482880" cy="30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254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CCD90-5ECE-AE4C-975E-F8AD6B854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362"/>
            <a:ext cx="10515600" cy="1325563"/>
          </a:xfrm>
        </p:spPr>
        <p:txBody>
          <a:bodyPr/>
          <a:lstStyle/>
          <a:p>
            <a:pPr algn="ctr"/>
            <a:r>
              <a:rPr lang="es-C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Contexto de la situación. Dinámica de conflictos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34A73C-1E4F-784A-B30A-57ABAFDBD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1693" r="3439" b="25624"/>
          <a:stretch/>
        </p:blipFill>
        <p:spPr>
          <a:xfrm>
            <a:off x="0" y="6008252"/>
            <a:ext cx="3114989" cy="8497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170756-AAF7-EB4A-BAB0-48612F2D7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182" y="83127"/>
            <a:ext cx="897081" cy="897081"/>
          </a:xfrm>
          <a:prstGeom prst="rect">
            <a:avLst/>
          </a:prstGeom>
        </p:spPr>
      </p:pic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88EA50A9-C707-CE42-9EAB-197F6A7CD0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1833101"/>
              </p:ext>
            </p:extLst>
          </p:nvPr>
        </p:nvGraphicFramePr>
        <p:xfrm>
          <a:off x="163948" y="1765684"/>
          <a:ext cx="6699250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9AA38E92-E71B-904C-9B8E-41F2F7A2B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719" y="1491757"/>
            <a:ext cx="3854463" cy="38744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0816501-8180-274D-BF93-82D72DE71B89}"/>
              </a:ext>
            </a:extLst>
          </p:cNvPr>
          <p:cNvSpPr txBox="1"/>
          <p:nvPr/>
        </p:nvSpPr>
        <p:spPr>
          <a:xfrm>
            <a:off x="1761092" y="5594734"/>
            <a:ext cx="2707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dirty="0"/>
              <a:t>Fuente: Datos de conflicto FIP, </a:t>
            </a:r>
            <a:r>
              <a:rPr lang="es-CO" sz="1100" dirty="0" err="1"/>
              <a:t>EJAtlas</a:t>
            </a:r>
            <a:r>
              <a:rPr lang="es-CO" sz="1100" dirty="0"/>
              <a:t>, 2021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B54550F-C2E1-5E43-896A-FAFB6BC6140C}"/>
              </a:ext>
            </a:extLst>
          </p:cNvPr>
          <p:cNvSpPr txBox="1"/>
          <p:nvPr/>
        </p:nvSpPr>
        <p:spPr>
          <a:xfrm>
            <a:off x="8591873" y="5463929"/>
            <a:ext cx="14061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dirty="0"/>
              <a:t>Fuente: </a:t>
            </a:r>
            <a:r>
              <a:rPr lang="es-CO" sz="1100" dirty="0" err="1"/>
              <a:t>EJAtlas</a:t>
            </a:r>
            <a:r>
              <a:rPr lang="es-CO" sz="1100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777906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CCD90-5ECE-AE4C-975E-F8AD6B85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Contexto de la situación. ¿Porqué se agudizan los CSA?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27AD8E-5062-2547-B3BA-F0E306EF0C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" t="920" r="2865" b="7670"/>
          <a:stretch/>
        </p:blipFill>
        <p:spPr>
          <a:xfrm>
            <a:off x="308543" y="2394614"/>
            <a:ext cx="3175595" cy="23024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C34A73C-1E4F-784A-B30A-57ABAFDBD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1693" r="3439" b="25624"/>
          <a:stretch/>
        </p:blipFill>
        <p:spPr>
          <a:xfrm>
            <a:off x="0" y="5823382"/>
            <a:ext cx="3792682" cy="10346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170756-AAF7-EB4A-BAB0-48612F2D7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2182" y="83127"/>
            <a:ext cx="897081" cy="89708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D2E9DD6-0B46-5540-A1CF-89D568257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548" y="1711545"/>
            <a:ext cx="7993715" cy="343490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D660A9C-9F59-F745-85ED-4C242EBB0045}"/>
              </a:ext>
            </a:extLst>
          </p:cNvPr>
          <p:cNvSpPr txBox="1"/>
          <p:nvPr/>
        </p:nvSpPr>
        <p:spPr>
          <a:xfrm>
            <a:off x="4815791" y="4979113"/>
            <a:ext cx="14061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dirty="0"/>
              <a:t>Fuente: Trujillo, 2019</a:t>
            </a:r>
          </a:p>
        </p:txBody>
      </p:sp>
    </p:spTree>
    <p:extLst>
      <p:ext uri="{BB962C8B-B14F-4D97-AF65-F5344CB8AC3E}">
        <p14:creationId xmlns:p14="http://schemas.microsoft.com/office/powerpoint/2010/main" val="2414627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CCD90-5ECE-AE4C-975E-F8AD6B85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Contexto de la situación ¿Porqué se agudizan los CSA?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34A73C-1E4F-784A-B30A-57ABAFDBD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1693" r="3439" b="25624"/>
          <a:stretch/>
        </p:blipFill>
        <p:spPr>
          <a:xfrm>
            <a:off x="0" y="5823382"/>
            <a:ext cx="3792682" cy="10346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170756-AAF7-EB4A-BAB0-48612F2D7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182" y="83127"/>
            <a:ext cx="897081" cy="89708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8552A14-D902-2649-B515-162A9A0B9710}"/>
              </a:ext>
            </a:extLst>
          </p:cNvPr>
          <p:cNvSpPr/>
          <p:nvPr/>
        </p:nvSpPr>
        <p:spPr>
          <a:xfrm>
            <a:off x="592854" y="2124113"/>
            <a:ext cx="108622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Relación costo-beneficio no es convincente.</a:t>
            </a:r>
          </a:p>
          <a:p>
            <a:pPr marL="457200" indent="-457200" algn="just">
              <a:buFont typeface="+mj-lt"/>
              <a:buAutoNum type="arabicPeriod"/>
            </a:pPr>
            <a:endParaRPr lang="es-CO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Fallidos procesos en la construcción de </a:t>
            </a:r>
            <a:r>
              <a:rPr lang="es-CO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Estudios de Impacto Ambiental</a:t>
            </a:r>
            <a:r>
              <a:rPr lang="es-CO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s-CO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Dudosos mecanismos de participación ciudadana para nivelar las cargas.</a:t>
            </a:r>
          </a:p>
          <a:p>
            <a:pPr marL="457200" indent="-457200" algn="just">
              <a:buFont typeface="+mj-lt"/>
              <a:buAutoNum type="arabicPeriod"/>
            </a:pPr>
            <a:endParaRPr lang="es-CO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Mayor información disponible.</a:t>
            </a:r>
          </a:p>
          <a:p>
            <a:pPr algn="just"/>
            <a:endParaRPr lang="es-CO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831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CCD90-5ECE-AE4C-975E-F8AD6B85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Contexto de la situación. Elementos en clave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34A73C-1E4F-784A-B30A-57ABAFDBD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1693" r="3439" b="25624"/>
          <a:stretch/>
        </p:blipFill>
        <p:spPr>
          <a:xfrm>
            <a:off x="0" y="5823382"/>
            <a:ext cx="3792682" cy="10346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170756-AAF7-EB4A-BAB0-48612F2D7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182" y="83127"/>
            <a:ext cx="897081" cy="897081"/>
          </a:xfrm>
          <a:prstGeom prst="rect">
            <a:avLst/>
          </a:prstGeom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F00AE7FE-1607-F04C-94A8-B1CDEE20C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685" y="1972686"/>
            <a:ext cx="8388894" cy="3979585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CO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Extractivismo económico.</a:t>
            </a:r>
          </a:p>
          <a:p>
            <a:pPr marL="514350" indent="-514350">
              <a:buFont typeface="+mj-lt"/>
              <a:buAutoNum type="arabicPeriod"/>
            </a:pPr>
            <a:endParaRPr lang="es-CO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CO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Extractivismo epistemológico.</a:t>
            </a:r>
          </a:p>
          <a:p>
            <a:pPr marL="514350" indent="-514350">
              <a:buFont typeface="+mj-lt"/>
              <a:buAutoNum type="arabicPeriod"/>
            </a:pPr>
            <a:endParaRPr lang="es-CO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CO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Extractivismo ontológico.</a:t>
            </a:r>
          </a:p>
          <a:p>
            <a:endParaRPr lang="es-CO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97C49C5-8777-4341-B3F4-137628E63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32157"/>
            <a:ext cx="4900018" cy="320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05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CCD90-5ECE-AE4C-975E-F8AD6B854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08" y="276906"/>
            <a:ext cx="11575701" cy="1325563"/>
          </a:xfrm>
        </p:spPr>
        <p:txBody>
          <a:bodyPr/>
          <a:lstStyle/>
          <a:p>
            <a:pPr algn="ctr"/>
            <a:r>
              <a:rPr lang="es-C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Contexto de la situación. Problema más urgente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34A73C-1E4F-784A-B30A-57ABAFDBD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1693" r="3439" b="25624"/>
          <a:stretch/>
        </p:blipFill>
        <p:spPr>
          <a:xfrm>
            <a:off x="0" y="5823382"/>
            <a:ext cx="3792682" cy="10346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170756-AAF7-EB4A-BAB0-48612F2D7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182" y="83127"/>
            <a:ext cx="897081" cy="8970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98E0D9C-5CE0-C84B-8E09-BA748826C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602469"/>
            <a:ext cx="9144000" cy="412446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BC74D1B-2596-2748-B992-FA1DC2C83202}"/>
              </a:ext>
            </a:extLst>
          </p:cNvPr>
          <p:cNvSpPr/>
          <p:nvPr/>
        </p:nvSpPr>
        <p:spPr>
          <a:xfrm>
            <a:off x="4857229" y="5726936"/>
            <a:ext cx="2363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dirty="0"/>
              <a:t>Fuente: </a:t>
            </a:r>
            <a:r>
              <a:rPr lang="es-CO" dirty="0" err="1"/>
              <a:t>Cavelier</a:t>
            </a:r>
            <a:r>
              <a:rPr lang="es-CO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1232464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1728899-DBBB-9442-B27F-C428F6033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5"/>
          <a:stretch/>
        </p:blipFill>
        <p:spPr>
          <a:xfrm>
            <a:off x="1695451" y="2101721"/>
            <a:ext cx="4168160" cy="3023907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9F8B26F-6945-6F43-9F2C-E8067A946882}"/>
              </a:ext>
            </a:extLst>
          </p:cNvPr>
          <p:cNvGraphicFramePr>
            <a:graphicFrameLocks/>
          </p:cNvGraphicFramePr>
          <p:nvPr/>
        </p:nvGraphicFramePr>
        <p:xfrm>
          <a:off x="6010275" y="2101720"/>
          <a:ext cx="4514851" cy="3023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032C1B98-9686-8C4C-97B4-5E8F45EEAA5B}"/>
              </a:ext>
            </a:extLst>
          </p:cNvPr>
          <p:cNvSpPr/>
          <p:nvPr/>
        </p:nvSpPr>
        <p:spPr>
          <a:xfrm>
            <a:off x="3057525" y="527948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333333"/>
                </a:solidFill>
                <a:latin typeface="tahoma" panose="020B0604030504040204" pitchFamily="34" charset="0"/>
              </a:rPr>
              <a:t>Fuente:  Cálculos propios. NOAA, 2020</a:t>
            </a:r>
            <a:endParaRPr lang="en-US" sz="1000" dirty="0">
              <a:solidFill>
                <a:srgbClr val="333333"/>
              </a:solidFill>
              <a:latin typeface="Calibri" panose="020F0502020204030204" pitchFamily="34" charset="0"/>
            </a:endParaRPr>
          </a:p>
          <a:p>
            <a:br>
              <a:rPr lang="en-US" dirty="0"/>
            </a:br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FC07605-49B9-A74B-8971-5CC7D86C85CE}"/>
              </a:ext>
            </a:extLst>
          </p:cNvPr>
          <p:cNvSpPr txBox="1"/>
          <p:nvPr/>
        </p:nvSpPr>
        <p:spPr>
          <a:xfrm>
            <a:off x="2043289" y="1430607"/>
            <a:ext cx="5407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Gran acuerdo en los últimos 50 años: 2</a:t>
            </a:r>
            <a:r>
              <a:rPr lang="es-CO" baseline="30000" dirty="0"/>
              <a:t>0</a:t>
            </a:r>
            <a:r>
              <a:rPr lang="es-CO" dirty="0"/>
              <a:t> C (CMNUCC).</a:t>
            </a:r>
            <a:endParaRPr lang="es-CO" baseline="30000" dirty="0"/>
          </a:p>
        </p:txBody>
      </p:sp>
      <p:sp>
        <p:nvSpPr>
          <p:cNvPr id="3" name="Flecha derecha 2">
            <a:extLst>
              <a:ext uri="{FF2B5EF4-FFF2-40B4-BE49-F238E27FC236}">
                <a16:creationId xmlns:a16="http://schemas.microsoft.com/office/drawing/2014/main" id="{40DDD093-875B-7C49-B4FE-CFF2E8CD9F43}"/>
              </a:ext>
            </a:extLst>
          </p:cNvPr>
          <p:cNvSpPr/>
          <p:nvPr/>
        </p:nvSpPr>
        <p:spPr>
          <a:xfrm>
            <a:off x="1695452" y="1430607"/>
            <a:ext cx="347837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1918D66-D83D-0348-B3A7-F1F574DB4C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21693" r="3439" b="25624"/>
          <a:stretch/>
        </p:blipFill>
        <p:spPr>
          <a:xfrm>
            <a:off x="0" y="5850041"/>
            <a:ext cx="3792682" cy="10346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4A5736E-7D08-5842-91EE-92E575ED5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7055" y="5036457"/>
            <a:ext cx="1780309" cy="1780309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E4841F39-0005-1545-A935-07356C2192EA}"/>
              </a:ext>
            </a:extLst>
          </p:cNvPr>
          <p:cNvSpPr txBox="1">
            <a:spLocks/>
          </p:cNvSpPr>
          <p:nvPr/>
        </p:nvSpPr>
        <p:spPr>
          <a:xfrm>
            <a:off x="222424" y="21144"/>
            <a:ext cx="115757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Contexto de la situación. Problema más urgente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254</Words>
  <Application>Microsoft Office PowerPoint</Application>
  <PresentationFormat>Panorámica</PresentationFormat>
  <Paragraphs>49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Tahoma</vt:lpstr>
      <vt:lpstr>Tema de Office</vt:lpstr>
      <vt:lpstr>DESARROLLO TERRITORIAL Y SOCIAL EN LA TRANSICIÓN ENERGÉTICA</vt:lpstr>
      <vt:lpstr>Agenda propuesta</vt:lpstr>
      <vt:lpstr>1. Conceptualización. Generalidades</vt:lpstr>
      <vt:lpstr>2. Contexto de la situación. Dinámica de conflictos</vt:lpstr>
      <vt:lpstr>2. Contexto de la situación. ¿Porqué se agudizan los CSA?</vt:lpstr>
      <vt:lpstr>2. Contexto de la situación ¿Porqué se agudizan los CSA?</vt:lpstr>
      <vt:lpstr>2. Contexto de la situación. Elementos en clave</vt:lpstr>
      <vt:lpstr>2. Contexto de la situación. Problema más urgente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CONFLICTOS SOCIO-AMBIENTALES DE HIDROENERGÍA EN EL ORIENTE ANTIOQUEÑO: CLAVES PARA SU COMPRENSIÓN</dc:title>
  <dc:creator>DOCENTE PTC PRINCIPAL .DERECHO: Hernan Felipe Trujillo Quintero</dc:creator>
  <cp:lastModifiedBy>UNION SINDICAL</cp:lastModifiedBy>
  <cp:revision>19</cp:revision>
  <dcterms:created xsi:type="dcterms:W3CDTF">2021-02-09T21:31:25Z</dcterms:created>
  <dcterms:modified xsi:type="dcterms:W3CDTF">2021-08-27T14:44:10Z</dcterms:modified>
</cp:coreProperties>
</file>